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2" roundtripDataSignature="AMtx7miTcuJWEgpo22i6eYtjyegT92xk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9FD6EFA-A4F4-4FF6-9F24-71E0ACFBED3D}">
  <a:tblStyle styleId="{E9FD6EFA-A4F4-4FF6-9F24-71E0ACFBED3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customschemas.google.com/relationships/presentationmetadata" Target="metadata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2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Water droplets on a surface&#10;&#10;Description automatically generated with low confidence" id="85" name="Google Shape;8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8538" y="2166938"/>
            <a:ext cx="5059363" cy="34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26163" y="2166938"/>
            <a:ext cx="5067300" cy="3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 txBox="1"/>
          <p:nvPr>
            <p:ph type="ctrTitle"/>
          </p:nvPr>
        </p:nvSpPr>
        <p:spPr>
          <a:xfrm>
            <a:off x="838200" y="672747"/>
            <a:ext cx="10515600" cy="7155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</a:pP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Working with FIJI</a:t>
            </a:r>
            <a:b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9370" y="540703"/>
            <a:ext cx="5348942" cy="288829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5" name="Google Shape;145;p10"/>
          <p:cNvGraphicFramePr/>
          <p:nvPr/>
        </p:nvGraphicFramePr>
        <p:xfrm>
          <a:off x="293688" y="765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{E9FD6EFA-A4F4-4FF6-9F24-71E0ACFBED3D}</a:tableStyleId>
              </a:tblPr>
              <a:tblGrid>
                <a:gridCol w="697150"/>
                <a:gridCol w="697150"/>
                <a:gridCol w="697150"/>
                <a:gridCol w="697150"/>
                <a:gridCol w="697150"/>
                <a:gridCol w="697150"/>
                <a:gridCol w="697150"/>
              </a:tblGrid>
              <a:tr h="310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Area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Mean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Min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Max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721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211.317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15.241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2261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361.963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14.879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718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415.519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12.564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4353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474.907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24.003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4692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374.378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57.945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740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754.565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43.545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307.291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74.924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1530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660.592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60.289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6383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244.818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87.986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4311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39.371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96.426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3063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529.349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91.727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727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897.794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76.629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2036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651.641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98.576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1359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876.365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111.011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7522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461.999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128.674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5841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372.417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133.651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1782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324.664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128.781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3278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146.604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162.396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1336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645.478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133.254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2426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575.778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144.532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4691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686.74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174.032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1518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623.587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164.665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782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20.512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164.973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1276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300.857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179.31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13329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436.737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209.796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17206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86.294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261.475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26.497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188.629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1183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12.579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249.861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1378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690.097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248.046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4484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222.797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307.577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1511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563.279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270.913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451.805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269.154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4157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405.645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301.277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1667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186.07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291.182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525.029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284.607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979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452.931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297.992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6605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272.218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338.689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918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500.546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305.368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938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549.301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305.753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1345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482.093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328.881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7697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157.337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364.501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42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1872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525.632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353.604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8752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348.609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381.494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4917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443.452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374.936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1563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76.045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365.045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1318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620.127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376.369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1661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503.523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384.585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2697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105.905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405.461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1564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595.652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412.365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910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808.663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415.056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959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869.973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420.399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7419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449.614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450.595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53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3838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304.226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469.033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7350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379.442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484.547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1695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521.158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448.667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56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3484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102.508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459.97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57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1602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564.24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465.161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58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2159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527.155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488.142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2113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117.057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507.206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727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94.526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490.77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61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884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68.84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503.037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2873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16.548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530.679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63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7887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341.398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553.053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2426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488.883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545.371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823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449.992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533.54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66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2580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125.651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555.554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67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1642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641.613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547.767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68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1336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572.188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553.356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69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874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603.156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552.403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70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1563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439.723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569.875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71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1104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247.831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559.254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4594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103.345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599.521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73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1578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201.48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590.619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13.145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603.157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767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469.062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611.951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0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1269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332.564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615.175</a:t>
                      </a:r>
                      <a:endParaRPr/>
                    </a:p>
                  </a:txBody>
                  <a:tcPr marT="1950" marB="0" marR="1950" marL="19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6" name="Google Shape;146;p10"/>
          <p:cNvSpPr txBox="1"/>
          <p:nvPr/>
        </p:nvSpPr>
        <p:spPr>
          <a:xfrm>
            <a:off x="705678" y="357809"/>
            <a:ext cx="44679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Cell coordinates, area </a:t>
            </a:r>
            <a:endParaRPr/>
          </a:p>
        </p:txBody>
      </p:sp>
      <p:pic>
        <p:nvPicPr>
          <p:cNvPr id="147" name="Google Shape;14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1269" y="3525730"/>
            <a:ext cx="5348943" cy="3332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326" y="1716819"/>
            <a:ext cx="5352835" cy="3615635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pic>
        <p:nvPicPr>
          <p:cNvPr id="153" name="Google Shape;15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3397" y="1498159"/>
            <a:ext cx="5676553" cy="3834295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sp>
        <p:nvSpPr>
          <p:cNvPr id="154" name="Google Shape;154;p11"/>
          <p:cNvSpPr txBox="1"/>
          <p:nvPr/>
        </p:nvSpPr>
        <p:spPr>
          <a:xfrm>
            <a:off x="1554480" y="589280"/>
            <a:ext cx="694944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Segmentation on the entire virtual stack (11 slides)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71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7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71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7F7F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2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rotWithShape="0" algn="t" dir="5400000" dist="17780">
              <a:srgbClr val="000000">
                <a:alpha val="4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467" y="1946478"/>
            <a:ext cx="5294716" cy="29650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12"/>
          <p:cNvCxnSpPr/>
          <p:nvPr/>
        </p:nvCxnSpPr>
        <p:spPr>
          <a:xfrm>
            <a:off x="6079958" y="1143000"/>
            <a:ext cx="0" cy="4572000"/>
          </a:xfrm>
          <a:prstGeom prst="straightConnector1">
            <a:avLst/>
          </a:prstGeom>
          <a:noFill/>
          <a:ln cap="flat" cmpd="sng" w="9525">
            <a:solidFill>
              <a:srgbClr val="4E4E4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3" name="Google Shape;16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3817" y="1496429"/>
            <a:ext cx="5294715" cy="3865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3"/>
          <p:cNvSpPr txBox="1"/>
          <p:nvPr/>
        </p:nvSpPr>
        <p:spPr>
          <a:xfrm>
            <a:off x="715617" y="854765"/>
            <a:ext cx="9929192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3D segmentation using FIJI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Feedback issues: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 images don’t load properly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enough resources for on 3D segmenting with fiji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Try to downgrade the image size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1100" y="2382520"/>
            <a:ext cx="5867400" cy="39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4"/>
          <p:cNvSpPr txBox="1"/>
          <p:nvPr/>
        </p:nvSpPr>
        <p:spPr>
          <a:xfrm>
            <a:off x="462655" y="1679713"/>
            <a:ext cx="518822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 name: 0_prediction_c0.model original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size: 924 x 624 ,32 bit (24 MB) image</a:t>
            </a:r>
            <a:endParaRPr/>
          </a:p>
        </p:txBody>
      </p:sp>
      <p:sp>
        <p:nvSpPr>
          <p:cNvPr id="175" name="Google Shape;175;p14"/>
          <p:cNvSpPr/>
          <p:nvPr/>
        </p:nvSpPr>
        <p:spPr>
          <a:xfrm rot="-5400000">
            <a:off x="6204745" y="4101843"/>
            <a:ext cx="347869" cy="854765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4"/>
          <p:cNvSpPr txBox="1"/>
          <p:nvPr/>
        </p:nvSpPr>
        <p:spPr>
          <a:xfrm>
            <a:off x="6660875" y="1679713"/>
            <a:ext cx="482047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 name: 0_prediction_c0.model original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Size: 379 x 256 , 8-bit (1MB) image</a:t>
            </a:r>
            <a:endParaRPr/>
          </a:p>
        </p:txBody>
      </p:sp>
      <p:pic>
        <p:nvPicPr>
          <p:cNvPr id="177" name="Google Shape;17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6478" y="2802835"/>
            <a:ext cx="4186572" cy="351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3023" y="2476428"/>
            <a:ext cx="5407858" cy="410559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4"/>
          <p:cNvSpPr txBox="1"/>
          <p:nvPr/>
        </p:nvSpPr>
        <p:spPr>
          <a:xfrm>
            <a:off x="546652" y="367748"/>
            <a:ext cx="55493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3D object segmentation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3190" y="675957"/>
            <a:ext cx="5524500" cy="503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0184" y="463826"/>
            <a:ext cx="2913905" cy="431689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5"/>
          <p:cNvSpPr txBox="1"/>
          <p:nvPr/>
        </p:nvSpPr>
        <p:spPr>
          <a:xfrm>
            <a:off x="6401250" y="275750"/>
            <a:ext cx="4433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3D thresholding 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9452" y="637255"/>
            <a:ext cx="12191999" cy="5311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255" y="1690686"/>
            <a:ext cx="5833745" cy="39395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plant&#10;&#10;Description automatically generated" id="93" name="Google Shape;9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39914" y="2731982"/>
            <a:ext cx="5943600" cy="401383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"/>
          <p:cNvSpPr txBox="1"/>
          <p:nvPr/>
        </p:nvSpPr>
        <p:spPr>
          <a:xfrm>
            <a:off x="1221581" y="628650"/>
            <a:ext cx="383619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 image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(0_prediction image from Moffitt dataset )</a:t>
            </a:r>
            <a:endParaRPr/>
          </a:p>
        </p:txBody>
      </p:sp>
      <p:sp>
        <p:nvSpPr>
          <p:cNvPr id="95" name="Google Shape;95;p2"/>
          <p:cNvSpPr txBox="1"/>
          <p:nvPr/>
        </p:nvSpPr>
        <p:spPr>
          <a:xfrm>
            <a:off x="6724650" y="213151"/>
            <a:ext cx="3836194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Segmented Image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1.Invert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2.B/W adjust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3.Contrast Enhanced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4.smooth,sharpe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5.Binary mask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Watershed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7.Image calculator [add original and mask image]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3242" y="0"/>
            <a:ext cx="6425109" cy="6125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6594" y="674131"/>
            <a:ext cx="2582489" cy="456388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"/>
          <p:cNvSpPr txBox="1"/>
          <p:nvPr/>
        </p:nvSpPr>
        <p:spPr>
          <a:xfrm>
            <a:off x="183649" y="70572"/>
            <a:ext cx="2318329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Segmented Image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1.Invert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2.B/W adjust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3.Contrast Enhanced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4.smooth,sharpe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5.Binary mask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Watershed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7.Image calculator [add original and mask image]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8.Particle analysis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9. Each particle intensity, area and count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ext&#10;&#10;Description automatically generated" id="107" name="Google Shape;10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292" y="260857"/>
            <a:ext cx="8801100" cy="59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4"/>
          <p:cNvSpPr txBox="1"/>
          <p:nvPr/>
        </p:nvSpPr>
        <p:spPr>
          <a:xfrm>
            <a:off x="9633456" y="1247498"/>
            <a:ext cx="2304231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the last Segmented Image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ROI (cell )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 Cell dilution  </a:t>
            </a:r>
            <a:endParaRPr/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4"/>
          <p:cNvSpPr txBox="1"/>
          <p:nvPr/>
        </p:nvSpPr>
        <p:spPr>
          <a:xfrm>
            <a:off x="3541196" y="6324381"/>
            <a:ext cx="23042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Fig:3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plant&#10;&#10;Description automatically generated" id="115" name="Google Shape;115;p5"/>
          <p:cNvPicPr preferRelativeResize="0"/>
          <p:nvPr/>
        </p:nvPicPr>
        <p:blipFill rotWithShape="1">
          <a:blip r:embed="rId3">
            <a:alphaModFix/>
          </a:blip>
          <a:srcRect b="5433" l="0" r="0" t="11248"/>
          <a:stretch/>
        </p:blipFill>
        <p:spPr>
          <a:xfrm>
            <a:off x="353438" y="270553"/>
            <a:ext cx="9895695" cy="6051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20" name="Google Shape;12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1070" y="345004"/>
            <a:ext cx="8801100" cy="59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6"/>
          <p:cNvSpPr txBox="1"/>
          <p:nvPr/>
        </p:nvSpPr>
        <p:spPr>
          <a:xfrm>
            <a:off x="0" y="2380681"/>
            <a:ext cx="2036363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Fig:3, erode, make binary , add with original image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Look up table :16 color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6636" y="0"/>
            <a:ext cx="1011872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5551" y="183060"/>
            <a:ext cx="6484010" cy="443642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2" name="Google Shape;132;p8"/>
          <p:cNvGraphicFramePr/>
          <p:nvPr/>
        </p:nvGraphicFramePr>
        <p:xfrm>
          <a:off x="112439" y="1830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{E9FD6EFA-A4F4-4FF6-9F24-71E0ACFBED3D}</a:tableStyleId>
              </a:tblPr>
              <a:tblGrid>
                <a:gridCol w="475625"/>
                <a:gridCol w="475625"/>
                <a:gridCol w="475625"/>
                <a:gridCol w="475625"/>
                <a:gridCol w="475625"/>
                <a:gridCol w="475625"/>
                <a:gridCol w="475625"/>
                <a:gridCol w="475625"/>
                <a:gridCol w="475625"/>
                <a:gridCol w="475625"/>
              </a:tblGrid>
              <a:tr h="832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Label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Area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Mean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Min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Max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XStart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YStart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7273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371.089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47.148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310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1524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440.741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24.156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463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1736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760.174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24.834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743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1613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479.327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36.312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5418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301.092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69.554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286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1390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794.665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39.617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788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6354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239.555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88.41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249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2775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899.425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81.24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888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871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665.565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71.05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674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4287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528.968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94.795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533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56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2810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872.657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115.1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861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6997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464.439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132.301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460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2716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651.579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108.745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640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79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7728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364.704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135.307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354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91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3026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572.754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147.13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587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112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5790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685.857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171.03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693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3084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615.97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171.082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616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133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994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841.065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177.159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833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159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4095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107.12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203.758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160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3100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501.936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202.589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524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161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8346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401.323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221.776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410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2077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458.35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186.897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416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169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6333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687.515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250.111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720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7584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539.761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265.903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537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204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2708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608.65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237.826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601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6030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87.338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274.793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70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218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3493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444.645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290.21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444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256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1893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608.471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280.221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581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260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1377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182.371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290.594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161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261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2824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733.115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306.037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733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268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3552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394.73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309.803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401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270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1629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775.59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310.111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770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273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2298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269.107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324.69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261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286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9183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515.721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357.577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498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288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2347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610.99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318.133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638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294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890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309.799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322.046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308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300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4133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224.932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353.819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230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308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6735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343.556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372.74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349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314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5939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159.578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367.487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161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318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1780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286.17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366.015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291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333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11927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446.223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421.873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451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42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8665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689.981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408.699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717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342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4482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99.745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390.506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83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347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6014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605.286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401.901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618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347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6493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822.709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418.107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809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370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4451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380.662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432.735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381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11605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342.56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490.117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427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7441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101.631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484.438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127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428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6338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534.395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471.041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514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428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3099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19.157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525.667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480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7053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464.661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551.992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499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3546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127.283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557.322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141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518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53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6714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338.722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563.757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304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518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945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573.71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545.339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565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521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923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637.852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544.09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637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522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56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1757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131.253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607.583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121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582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57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79.627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612.206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79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593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58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Mean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4339.298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459.576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290.798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456.754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249.526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SD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2775.886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230.742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168.66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232.825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166.861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Min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871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19.157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24.156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61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Max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11927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899.425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612.206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888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593</a:t>
                      </a:r>
                      <a:endParaRPr/>
                    </a:p>
                  </a:txBody>
                  <a:tcPr marT="2425" marB="0" marR="2425" marL="24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16157"/>
            <a:ext cx="12192000" cy="3225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621788"/>
            <a:ext cx="12192000" cy="1840983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9"/>
          <p:cNvSpPr txBox="1"/>
          <p:nvPr/>
        </p:nvSpPr>
        <p:spPr>
          <a:xfrm>
            <a:off x="548640" y="518160"/>
            <a:ext cx="36576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Batch processing using ImageJ Macro:8-bit image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2021-06-07T17:54:47Z</dcterms:created>
  <dc:creator>Singh, Pallavi</dc:creator>
</cp:coreProperties>
</file>